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876" r:id="rId4"/>
    <p:sldMasterId id="2147483887" r:id="rId5"/>
  </p:sldMasterIdLst>
  <p:notesMasterIdLst>
    <p:notesMasterId r:id="rId14"/>
  </p:notesMasterIdLst>
  <p:sldIdLst>
    <p:sldId id="294" r:id="rId6"/>
    <p:sldId id="300" r:id="rId7"/>
    <p:sldId id="295" r:id="rId8"/>
    <p:sldId id="302" r:id="rId9"/>
    <p:sldId id="303" r:id="rId10"/>
    <p:sldId id="304" r:id="rId11"/>
    <p:sldId id="301" r:id="rId12"/>
    <p:sldId id="297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Segoe UI" panose="020B0502040204020203" pitchFamily="34" charset="0"/>
      <p:regular r:id="rId19"/>
      <p:bold r:id="rId20"/>
      <p:italic r:id="rId21"/>
      <p:boldItalic r:id="rId22"/>
    </p:embeddedFont>
    <p:embeddedFont>
      <p:font typeface="Segoe UI Light" panose="020B0502040204020203" pitchFamily="34" charset="0"/>
      <p:regular r:id="rId23"/>
      <p:bold r:id="rId24"/>
      <p: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3C14"/>
    <a:srgbClr val="890078"/>
    <a:srgbClr val="970032"/>
    <a:srgbClr val="C80000"/>
    <a:srgbClr val="FFB414"/>
    <a:srgbClr val="FF5800"/>
    <a:srgbClr val="D9D9D9"/>
    <a:srgbClr val="FF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F33601-8746-12F9-140A-42C5B0091915}" v="90" dt="2021-10-18T02:31:15.303"/>
    <p1510:client id="{3194C06D-F44D-9A6A-A99B-47C363ABEEA2}" v="10" dt="2022-05-11T01:11:51.431"/>
    <p1510:client id="{63F7173B-ABCE-E590-295C-3A104F718C3F}" v="194" dt="2022-05-11T01:10:54.998"/>
    <p1510:client id="{84DF43C0-1FAB-4BE4-9272-567E14CB725F}" v="7" dt="2021-08-31T10:05:43.864"/>
    <p1510:client id="{A0502C84-1CEA-C14D-C9AD-9182962EED12}" v="2" dt="2022-05-24T08:17:39.839"/>
    <p1510:client id="{B2AD8076-4687-267C-F6FC-2BD429DB65FD}" v="1" dt="2022-03-24T03:22:19.442"/>
    <p1510:client id="{CE024C5E-04B1-16A2-4A13-06342600EFE0}" v="147" dt="2022-05-10T23:25:57.607"/>
    <p1510:client id="{D5B9E3A3-BCDD-F300-96BB-734542CE7017}" v="1628" dt="2023-01-19T03:06:09.376"/>
    <p1510:client id="{D7A3A3DB-3455-C438-7595-43B6E5670860}" v="2" dt="2023-01-19T02:09:13.267"/>
    <p1510:client id="{D837B1EE-294F-439A-87B8-D6FF5F179625}" v="6" dt="2021-09-06T02:26:23.519"/>
    <p1510:client id="{FA6776D3-4537-B52C-DC13-AA0C42D4321A}" v="112" dt="2022-05-09T02:38:42.9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7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font" Target="fonts/font4.fntdata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0.fntdata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23134-CEB1-9C43-B6DE-74B10BFB1C0A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17A60-5211-564C-AE51-C5EE6D827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17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7C2BC1-EDD5-4E84-89FD-45C4F10E0740}" type="slidenum">
              <a:rPr lang="de-DE" smtClean="0">
                <a:solidFill>
                  <a:srgbClr val="000000"/>
                </a:solidFill>
              </a:rPr>
              <a:pPr/>
              <a:t>1</a:t>
            </a:fld>
            <a:endParaRPr lang="de-DE">
              <a:solidFill>
                <a:srgbClr val="000000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marL="0" indent="0">
              <a:lnSpc>
                <a:spcPct val="105000"/>
              </a:lnSpc>
              <a:spcBef>
                <a:spcPts val="600"/>
              </a:spcBef>
              <a:buClr>
                <a:schemeClr val="bg2">
                  <a:lumMod val="50000"/>
                </a:schemeClr>
              </a:buClr>
              <a:buFont typeface="Arial" charset="0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253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1. Limit the brief description in the left column to 40 words maximum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2. Try to limit describing your role on this project to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17A60-5211-564C-AE51-C5EE6D827C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348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1. Limit the brief description in the left column to 40 words maximum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2. Try to limit describing your role on this project to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17A60-5211-564C-AE51-C5EE6D827C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84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1. Limit the brief description in the left column to 40 words maximum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2. Try to limit describing your role on this project to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17A60-5211-564C-AE51-C5EE6D827C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45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1. Limit the brief description in the left column to 40 words maximum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2. Try to limit describing your role on this project to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17A60-5211-564C-AE51-C5EE6D827C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01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1. Limit the brief description in the left column to 40 words maximum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2. Try to limit describing your role on this project to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17A60-5211-564C-AE51-C5EE6D827C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14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1. Limit the brief description in the left column to 40 words maximum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2. Try to limit describing your role on this project to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17A60-5211-564C-AE51-C5EE6D827C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698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avanade.sharepoint.com/sites/policies/Policies2/Data%20Management/1431_DataManagement.pdf" TargetMode="Externa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6366" y="231685"/>
            <a:ext cx="2006327" cy="73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1484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6366" y="231685"/>
            <a:ext cx="2006327" cy="7363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C136BE-891F-4F42-A437-1A9C5D7CDB39}"/>
              </a:ext>
            </a:extLst>
          </p:cNvPr>
          <p:cNvSpPr txBox="1"/>
          <p:nvPr userDrawn="1"/>
        </p:nvSpPr>
        <p:spPr>
          <a:xfrm>
            <a:off x="9599271" y="6523354"/>
            <a:ext cx="241590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38204AC3-9E27-7B48-A702-C5504509943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349922" y="6511341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4873466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276805-34C1-1244-A5F4-8628DE1CE5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109" y="6016369"/>
            <a:ext cx="1999512" cy="73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225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0" y="1"/>
            <a:ext cx="1219200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276805-34C1-1244-A5F4-8628DE1CE5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612" y="5890245"/>
            <a:ext cx="1999512" cy="73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0034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blipFill dpi="0" rotWithShape="1">
          <a:blip r:embed="rId2">
            <a:lum/>
          </a:blip>
          <a:srcRect/>
          <a:stretch>
            <a:fillRect l="-7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57D9CB-8214-7043-BEA7-F7C1322E2D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12" y="5856179"/>
            <a:ext cx="1667578" cy="61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E32C68-80DD-DC45-B830-20E2FCCC5B49}"/>
              </a:ext>
            </a:extLst>
          </p:cNvPr>
          <p:cNvSpPr txBox="1"/>
          <p:nvPr userDrawn="1"/>
        </p:nvSpPr>
        <p:spPr>
          <a:xfrm>
            <a:off x="9599271" y="6523354"/>
            <a:ext cx="241590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>
                <a:solidFill>
                  <a:srgbClr val="FF5800"/>
                </a:solidFill>
              </a:rPr>
              <a:t>&lt;Confidential&gt; </a:t>
            </a:r>
            <a:r>
              <a:rPr lang="en-US" sz="700">
                <a:solidFill>
                  <a:srgbClr val="464646"/>
                </a:solidFill>
              </a:rPr>
              <a:t>See Avanade’s </a:t>
            </a:r>
            <a:r>
              <a:rPr lang="en-US" sz="700">
                <a:solidFill>
                  <a:srgbClr val="FF5800"/>
                </a:solidFill>
                <a:hlinkClick r:id="rId4" invalidUrl="https://avanade.sharepoint.com/sites/policies/Policies2/Data Management/1431_DataManagement.pdf"/>
              </a:rPr>
              <a:t>Data Management Policy</a:t>
            </a:r>
            <a:endParaRPr lang="en-US" sz="700">
              <a:solidFill>
                <a:srgbClr val="FF5800"/>
              </a:solidFill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6417186-CF1E-3848-8F90-0029A9779CA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349922" y="6511341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231855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 l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3B4BB-4B39-C84B-96B3-9B65B8A65F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6488" y="231685"/>
            <a:ext cx="2006327" cy="73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078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blipFill dpi="0" rotWithShape="1">
          <a:blip r:embed="rId2">
            <a:lum/>
          </a:blip>
          <a:srcRect/>
          <a:stretch>
            <a:fillRect l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DA3A02CB-7100-004B-8DB3-8B653682072B}"/>
              </a:ext>
            </a:extLst>
          </p:cNvPr>
          <p:cNvSpPr/>
          <p:nvPr userDrawn="1"/>
        </p:nvSpPr>
        <p:spPr>
          <a:xfrm flipH="1">
            <a:off x="2496830" y="1"/>
            <a:ext cx="969517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defTabSz="1148754" hangingPunct="0">
              <a:spcBef>
                <a:spcPts val="600"/>
              </a:spcBef>
              <a:defRPr>
                <a:solidFill>
                  <a:srgbClr val="FFFFFF"/>
                </a:solidFill>
              </a:defRPr>
            </a:pPr>
            <a:endParaRPr kern="0">
              <a:solidFill>
                <a:schemeClr val="bg1"/>
              </a:solidFill>
              <a:latin typeface="Segoe UI"/>
              <a:cs typeface="Segoe UI"/>
              <a:sym typeface="Segoe U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276805-34C1-1244-A5F4-8628DE1CE5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109" y="6016369"/>
            <a:ext cx="1999512" cy="73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8198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119">
          <p15:clr>
            <a:srgbClr val="FBAE40"/>
          </p15:clr>
        </p15:guide>
        <p15:guide id="6" orient="horz" pos="392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 txBox="1">
            <a:spLocks noChangeArrowheads="1"/>
          </p:cNvSpPr>
          <p:nvPr/>
        </p:nvSpPr>
        <p:spPr bwMode="auto">
          <a:xfrm>
            <a:off x="4731663" y="6600908"/>
            <a:ext cx="2486346" cy="16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b"/>
          <a:lstStyle/>
          <a:p>
            <a:pPr algn="ctr">
              <a:lnSpc>
                <a:spcPct val="90000"/>
              </a:lnSpc>
              <a:spcAft>
                <a:spcPct val="30000"/>
              </a:spcAft>
            </a:pPr>
            <a:r>
              <a:rPr lang="en-US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©2018 Avanade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281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99" r:id="rId2"/>
    <p:sldLayoutId id="2147483886" r:id="rId3"/>
    <p:sldLayoutId id="2147483900" r:id="rId4"/>
    <p:sldLayoutId id="2147483898" r:id="rId5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560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0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400" b="0" i="0" kern="1200">
          <a:solidFill>
            <a:schemeClr val="tx1"/>
          </a:solidFill>
          <a:latin typeface="Segoe UI Light" charset="0"/>
          <a:ea typeface="Segoe UI Light" charset="0"/>
          <a:cs typeface="Segoe U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3"/>
          <p:cNvSpPr>
            <a:spLocks noChangeArrowheads="1"/>
          </p:cNvSpPr>
          <p:nvPr/>
        </p:nvSpPr>
        <p:spPr bwMode="auto">
          <a:xfrm>
            <a:off x="7630364" y="923919"/>
            <a:ext cx="1990045" cy="838656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endParaRPr lang="en-GB" sz="300" dirty="0">
              <a:solidFill>
                <a:schemeClr val="tx1">
                  <a:lumMod val="7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Industries</a:t>
            </a:r>
            <a:endParaRPr lang="en-GB" sz="1300" dirty="0">
              <a:solidFill>
                <a:schemeClr val="tx1">
                  <a:lumMod val="75000"/>
                </a:schemeClr>
              </a:solidFill>
              <a:latin typeface="+mj-lt"/>
              <a:cs typeface="Segoe UI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Banking and Insurance</a:t>
            </a: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B562530-03A0-416E-9871-7D49580F0F4D}"/>
              </a:ext>
            </a:extLst>
          </p:cNvPr>
          <p:cNvSpPr/>
          <p:nvPr/>
        </p:nvSpPr>
        <p:spPr>
          <a:xfrm>
            <a:off x="7574678" y="600829"/>
            <a:ext cx="216323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Areas of expertise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03CB19-8C5E-41DF-9450-C8A3DB13C1ED}"/>
              </a:ext>
            </a:extLst>
          </p:cNvPr>
          <p:cNvSpPr txBox="1"/>
          <p:nvPr/>
        </p:nvSpPr>
        <p:spPr>
          <a:xfrm>
            <a:off x="3490816" y="1020276"/>
            <a:ext cx="3371835" cy="2141351"/>
          </a:xfrm>
          <a:prstGeom prst="rect">
            <a:avLst/>
          </a:prstGeom>
          <a:noFill/>
        </p:spPr>
        <p:txBody>
          <a:bodyPr wrap="square" lIns="91440" tIns="45720" rIns="91440" bIns="36000" rtlCol="0" anchor="t">
            <a:spAutoFit/>
          </a:bodyPr>
          <a:lstStyle/>
          <a:p>
            <a:r>
              <a:rPr lang="en-AU" sz="1200" dirty="0">
                <a:effectLst/>
                <a:latin typeface="Segoe UI"/>
                <a:ea typeface="Times New Roman" panose="02020603050405020304" pitchFamily="18" charset="0"/>
                <a:cs typeface="Times New Roman"/>
              </a:rPr>
              <a:t>A </a:t>
            </a:r>
            <a:r>
              <a:rPr lang="en-US" sz="1200" dirty="0"/>
              <a:t>result oriented professional with around 14+ years of experience in the IT Industry </a:t>
            </a:r>
            <a:r>
              <a:rPr lang="en-US" sz="1200"/>
              <a:t>around 6+ </a:t>
            </a:r>
            <a:r>
              <a:rPr lang="en-US" sz="1200" dirty="0"/>
              <a:t>years of experience in working in conversion, migration, building pipelines and implementing cloud strategies.</a:t>
            </a:r>
          </a:p>
          <a:p>
            <a:endParaRPr lang="en-AU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AU" sz="12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critical and creative thinker with a proven ability to deliver complex projects efficiently and meeting deadlines with exceptional customer management.</a:t>
            </a:r>
            <a:endParaRPr lang="en-AU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defRPr/>
            </a:pPr>
            <a:endParaRPr lang="en-AU" sz="9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8BAF5D2-CB47-4855-9417-092E143CA817}"/>
              </a:ext>
            </a:extLst>
          </p:cNvPr>
          <p:cNvSpPr/>
          <p:nvPr/>
        </p:nvSpPr>
        <p:spPr>
          <a:xfrm>
            <a:off x="3480849" y="622114"/>
            <a:ext cx="322563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Professional background</a:t>
            </a:r>
            <a:endParaRPr lang="en-US" sz="1400" dirty="0">
              <a:solidFill>
                <a:srgbClr val="FF5800"/>
              </a:solidFill>
              <a:latin typeface="+mj-lt"/>
              <a:cs typeface="Segoe UI Light" panose="020B05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39A4BC0-DC08-1045-BB56-10A2344F4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0269" y="520606"/>
            <a:ext cx="609600" cy="6096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AF5BEF0-F9AC-8349-94C2-A10F675E6CE7}"/>
              </a:ext>
            </a:extLst>
          </p:cNvPr>
          <p:cNvSpPr/>
          <p:nvPr/>
        </p:nvSpPr>
        <p:spPr>
          <a:xfrm>
            <a:off x="7630364" y="1661720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Education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209542-AFB4-F44A-8191-EB1B8BA31570}"/>
              </a:ext>
            </a:extLst>
          </p:cNvPr>
          <p:cNvSpPr/>
          <p:nvPr/>
        </p:nvSpPr>
        <p:spPr>
          <a:xfrm>
            <a:off x="7602521" y="2411749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Certifications</a:t>
            </a:r>
          </a:p>
        </p:txBody>
      </p:sp>
      <p:pic>
        <p:nvPicPr>
          <p:cNvPr id="34" name="Picture 33">
            <a:hlinkClick r:id="" action="ppaction://noaction"/>
            <a:extLst>
              <a:ext uri="{FF2B5EF4-FFF2-40B4-BE49-F238E27FC236}">
                <a16:creationId xmlns:a16="http://schemas.microsoft.com/office/drawing/2014/main" id="{DE0C1C98-9C69-5D42-B39F-571A396152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7799" y="2421360"/>
            <a:ext cx="688782" cy="68878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2485383-71F4-024A-9E1A-1276AECDA7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9751" y="1570997"/>
            <a:ext cx="572770" cy="653442"/>
          </a:xfrm>
          <a:prstGeom prst="rect">
            <a:avLst/>
          </a:prstGeom>
        </p:spPr>
      </p:pic>
      <p:sp>
        <p:nvSpPr>
          <p:cNvPr id="39" name="Rectangle 13">
            <a:extLst>
              <a:ext uri="{FF2B5EF4-FFF2-40B4-BE49-F238E27FC236}">
                <a16:creationId xmlns:a16="http://schemas.microsoft.com/office/drawing/2014/main" id="{75C2B596-45E5-2E4B-8372-51174E9E2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7786" y="1955361"/>
            <a:ext cx="2388452" cy="4393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     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Master in Computer Application</a:t>
            </a:r>
            <a:r>
              <a:rPr lang="en-US" sz="1100" i="1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.</a:t>
            </a:r>
            <a:endParaRPr lang="en-US" sz="1100" i="1" dirty="0">
              <a:solidFill>
                <a:schemeClr val="tx1">
                  <a:lumMod val="85000"/>
                  <a:lumOff val="15000"/>
                </a:schemeClr>
              </a:solidFill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/>
              <a:buChar char="•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"/>
            </a:endParaRPr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5FE5AE24-DC73-9448-8DAE-C57030234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9146" y="611382"/>
            <a:ext cx="1986969" cy="4353287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Technical</a:t>
            </a:r>
            <a:endParaRPr lang="en-US" sz="1500" dirty="0">
              <a:solidFill>
                <a:srgbClr val="FF5800"/>
              </a:solidFill>
              <a:latin typeface="+mj-lt"/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Microsoft Azure Active Directory/ DNS/ Networking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Linux Server Administration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Terraform, Ansible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Windows PowerShell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Shell Script, Python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Containerization, Kubernetes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Azure CICD, Linux, Windows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Infrastructure migration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AWS Serverless Architecture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Lambda, DynamoDB, API Gateway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kern="18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Cloudwatch</a:t>
            </a: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, EC2, EKS, VPC, S3, IAM, </a:t>
            </a:r>
            <a:r>
              <a:rPr lang="en-GB" sz="1100" kern="18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ElasticBeanstalk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AWS CICD – Code Commit, Code Pipeline, Code Build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"/>
              </a:rPr>
              <a:t>Jenkins, Nexus, Sonar, DataDog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490443C-68AC-45FC-9B42-EBD16829CD73}"/>
              </a:ext>
            </a:extLst>
          </p:cNvPr>
          <p:cNvGrpSpPr/>
          <p:nvPr/>
        </p:nvGrpSpPr>
        <p:grpSpPr>
          <a:xfrm>
            <a:off x="337359" y="2856067"/>
            <a:ext cx="1968506" cy="1240922"/>
            <a:chOff x="337359" y="2856067"/>
            <a:chExt cx="1968506" cy="1240922"/>
          </a:xfrm>
        </p:grpSpPr>
        <p:sp>
          <p:nvSpPr>
            <p:cNvPr id="3079" name="Rectangle 6"/>
            <p:cNvSpPr>
              <a:spLocks noChangeArrowheads="1"/>
            </p:cNvSpPr>
            <p:nvPr/>
          </p:nvSpPr>
          <p:spPr bwMode="gray">
            <a:xfrm>
              <a:off x="357237" y="2856067"/>
              <a:ext cx="1931433" cy="3450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67408" tIns="33703" rIns="67408" bIns="33703">
              <a:spAutoFit/>
            </a:bodyPr>
            <a:lstStyle/>
            <a:p>
              <a:pPr defTabSz="540741"/>
              <a:r>
                <a:rPr lang="en-US" b="1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Achroo Batta</a:t>
              </a:r>
              <a:endParaRPr lang="en-US" sz="9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5213656-3802-4A68-996A-4ACE59FCF6D4}"/>
                </a:ext>
              </a:extLst>
            </p:cNvPr>
            <p:cNvSpPr/>
            <p:nvPr/>
          </p:nvSpPr>
          <p:spPr>
            <a:xfrm>
              <a:off x="337359" y="3666102"/>
              <a:ext cx="1968506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540741">
                <a:spcAft>
                  <a:spcPts val="600"/>
                </a:spcAft>
              </a:pPr>
              <a:r>
                <a:rPr lang="en-US" sz="1100" b="1" dirty="0">
                  <a:solidFill>
                    <a:schemeClr val="bg1">
                      <a:lumMod val="9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Security Practice, </a:t>
              </a:r>
              <a:br>
                <a:rPr lang="en-US" sz="1100" b="1" dirty="0">
                  <a:solidFill>
                    <a:schemeClr val="bg1">
                      <a:lumMod val="9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</a:br>
              <a:r>
                <a:rPr lang="en-US" sz="1100" b="1" dirty="0">
                  <a:solidFill>
                    <a:schemeClr val="bg1">
                      <a:lumMod val="9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Sydney, Australia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11BE9D-1315-D74F-BE5A-FDDB4D678218}"/>
                </a:ext>
              </a:extLst>
            </p:cNvPr>
            <p:cNvSpPr/>
            <p:nvPr/>
          </p:nvSpPr>
          <p:spPr>
            <a:xfrm>
              <a:off x="337359" y="3114785"/>
              <a:ext cx="1840376" cy="492443"/>
            </a:xfrm>
            <a:prstGeom prst="rect">
              <a:avLst/>
            </a:prstGeom>
          </p:spPr>
          <p:txBody>
            <a:bodyPr wrap="none" lIns="91440" tIns="45720" rIns="91440" bIns="45720" anchor="t">
              <a:spAutoFit/>
            </a:bodyPr>
            <a:lstStyle/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Segoe UI Light"/>
                  <a:cs typeface="Segoe UI Light"/>
                </a:rPr>
                <a:t>Sr. Security Consultant</a:t>
              </a:r>
              <a:endParaRPr lang="en-US" sz="1400" dirty="0">
                <a:solidFill>
                  <a:schemeClr val="bg1">
                    <a:lumMod val="95000"/>
                  </a:schemeClr>
                </a:solidFill>
                <a:latin typeface="Segoe UI"/>
                <a:cs typeface="Segoe UI"/>
              </a:endParaRPr>
            </a:p>
            <a:p>
              <a:r>
                <a:rPr lang="en-US" sz="1200" b="1" dirty="0">
                  <a:solidFill>
                    <a:schemeClr val="bg1">
                      <a:lumMod val="95000"/>
                    </a:schemeClr>
                  </a:solidFill>
                  <a:latin typeface="Segoe UI Light"/>
                  <a:cs typeface="Segoe UI Light"/>
                </a:rPr>
                <a:t>Application Security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F8279BF-BBE7-564C-A9DA-CE8CF6FD19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7042" y="527343"/>
            <a:ext cx="647705" cy="642871"/>
          </a:xfrm>
          <a:prstGeom prst="rect">
            <a:avLst/>
          </a:prstGeom>
        </p:spPr>
      </p:pic>
      <p:sp>
        <p:nvSpPr>
          <p:cNvPr id="21" name="Rectangle 13">
            <a:extLst>
              <a:ext uri="{FF2B5EF4-FFF2-40B4-BE49-F238E27FC236}">
                <a16:creationId xmlns:a16="http://schemas.microsoft.com/office/drawing/2014/main" id="{90243A99-C099-4DDC-B4C3-6140B143FC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6838" y="2850330"/>
            <a:ext cx="2112139" cy="2543094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AU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Microsoft DevOps AZ-400</a:t>
            </a:r>
            <a:endParaRPr lang="en-AU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AU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Microsoft Azure Administrator Az-104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AU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Microsoft Azure Fundamentals AZ-900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AU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Microsoft AZ-500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AU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AWS Solution Architect Associate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AU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Certified Kubernetes Administrator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AU" sz="1100" kern="18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Hashicorp</a:t>
            </a:r>
            <a:r>
              <a:rPr lang="en-AU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 Terraform Associate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AU" sz="1100" kern="18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Certified Scrum Master</a:t>
            </a: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AU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B77F4CAD-EFED-477A-8979-B0359D612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7786" y="4272071"/>
            <a:ext cx="1990045" cy="2579016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AU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AU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AU" sz="1100" kern="18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36D7EF-07AF-4B4D-9731-E294BED431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515" y="911032"/>
            <a:ext cx="1215573" cy="180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01173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0DFB499D-F772-4E6E-AD1E-A96264FA6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3984" y="4178460"/>
            <a:ext cx="586582" cy="5865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622D38-043D-44C5-8255-2053130FBE00}"/>
              </a:ext>
            </a:extLst>
          </p:cNvPr>
          <p:cNvSpPr txBox="1"/>
          <p:nvPr/>
        </p:nvSpPr>
        <p:spPr>
          <a:xfrm>
            <a:off x="3550283" y="1511477"/>
            <a:ext cx="3587363" cy="3842907"/>
          </a:xfrm>
          <a:prstGeom prst="rect">
            <a:avLst/>
          </a:prstGeom>
          <a:noFill/>
        </p:spPr>
        <p:txBody>
          <a:bodyPr wrap="square" tIns="46800" bIns="36000" rtlCol="0">
            <a:spAutoFit/>
          </a:bodyPr>
          <a:lstStyle/>
          <a:p>
            <a: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defRPr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Sr. Engineer</a:t>
            </a:r>
            <a:b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 panose="020B0502040204020203" pitchFamily="34" charset="0"/>
              </a:rPr>
            </a:br>
            <a:b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 panose="020B0502040204020203" pitchFamily="34" charset="0"/>
              </a:rPr>
            </a:br>
            <a:r>
              <a:rPr lang="en-AU" sz="1100" dirty="0"/>
              <a:t>Achroo was on this project – a designed solution intended to migrate client’s on-premise infrastructure applications to Cloud based infrastructure. </a:t>
            </a:r>
          </a:p>
          <a:p>
            <a: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defRPr/>
            </a:pPr>
            <a:r>
              <a:rPr lang="en-US" sz="1100" dirty="0"/>
              <a:t>This solution was fully built using Terraform scripts, in order to smooth migration webservers, cache servers and dB servers to cloud infrastructure.</a:t>
            </a:r>
          </a:p>
          <a:p>
            <a: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defRPr/>
            </a:pPr>
            <a:r>
              <a:rPr lang="en-US" sz="1100" dirty="0"/>
              <a:t>Achroo’ roles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100" dirty="0"/>
              <a:t>Create and maintain terraform scripts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100" dirty="0"/>
              <a:t>Remote state management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100" dirty="0"/>
              <a:t>Creation of Golden Images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100" dirty="0"/>
              <a:t>Deploying Lambda functions, API gateway and DynamoDB using Automation scripts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100" dirty="0"/>
              <a:t>Setting up Datadog dashboards for Cloud Components.</a:t>
            </a:r>
          </a:p>
          <a:p>
            <a: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defRPr/>
            </a:pPr>
            <a:endParaRPr lang="en-US" sz="1100" dirty="0"/>
          </a:p>
          <a:p>
            <a: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defRPr/>
            </a:pPr>
            <a:r>
              <a:rPr lang="en-US" sz="1100" dirty="0"/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096501-5667-4A01-A4E5-3E4934A6454E}"/>
              </a:ext>
            </a:extLst>
          </p:cNvPr>
          <p:cNvSpPr/>
          <p:nvPr/>
        </p:nvSpPr>
        <p:spPr>
          <a:xfrm>
            <a:off x="3546838" y="1162157"/>
            <a:ext cx="3225630" cy="3231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9705" indent="-179705">
              <a:defRPr/>
            </a:pPr>
            <a:r>
              <a:rPr lang="en-US" sz="1500" dirty="0" err="1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Achroo’s</a:t>
            </a: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 role</a:t>
            </a:r>
            <a:endParaRPr lang="en-US" sz="1400" dirty="0">
              <a:solidFill>
                <a:srgbClr val="FF5800"/>
              </a:solidFill>
              <a:latin typeface="+mj-lt"/>
              <a:cs typeface="Segoe UI"/>
            </a:endParaRPr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AF0227D-B763-487E-8DDD-1A7E1ADCF3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6255" y="1499340"/>
            <a:ext cx="2335411" cy="3869432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Skills</a:t>
            </a:r>
            <a:endParaRPr lang="en-US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Cloud Infrastructure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Hybrid Platform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Servers</a:t>
            </a:r>
          </a:p>
          <a:p>
            <a:pPr>
              <a:lnSpc>
                <a:spcPct val="105000"/>
              </a:lnSpc>
              <a:buClr>
                <a:schemeClr val="bg2">
                  <a:lumMod val="50000"/>
                </a:schemeClr>
              </a:buClr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Technologies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Terraform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HCL 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Amazon Web Services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Web servers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DB servers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Golden Images for VMs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Sentinel Policies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EC2, VPC, Subnet, IAM</a:t>
            </a: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Vnet, VM, Azure AD, Service principle</a:t>
            </a: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51BD90-1CA9-4207-ADFC-2F570CD9FCB7}"/>
              </a:ext>
            </a:extLst>
          </p:cNvPr>
          <p:cNvSpPr/>
          <p:nvPr/>
        </p:nvSpPr>
        <p:spPr>
          <a:xfrm>
            <a:off x="7693935" y="1158495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Skills &amp; Technologies applied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246540-54E6-43E6-BE3E-B75AED6864DE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13299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>
            <a:spAutoFit/>
          </a:bodyPr>
          <a:lstStyle/>
          <a:p>
            <a:pPr defTabSz="540741"/>
            <a:r>
              <a:rPr lang="en-US" b="1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LargeScale</a:t>
            </a:r>
            <a:r>
              <a:rPr lang="en-US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Banking Clients</a:t>
            </a:r>
          </a:p>
          <a:p>
            <a:pPr defTabSz="540741"/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r>
              <a:rPr lang="en-US" sz="1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On-Prem to Cloud Migration</a:t>
            </a:r>
          </a:p>
        </p:txBody>
      </p:sp>
    </p:spTree>
    <p:extLst>
      <p:ext uri="{BB962C8B-B14F-4D97-AF65-F5344CB8AC3E}">
        <p14:creationId xmlns:p14="http://schemas.microsoft.com/office/powerpoint/2010/main" val="344472451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933412A-5DF3-A341-902B-992A4C949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984" y="4178460"/>
            <a:ext cx="586582" cy="5865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805297-1082-5A4A-AB47-B61BBF8BF2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10529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 anchor="t">
            <a:spAutoFit/>
          </a:bodyPr>
          <a:lstStyle/>
          <a:p>
            <a:pPr defTabSz="540741"/>
            <a:r>
              <a:rPr lang="en-US" b="1" dirty="0">
                <a:solidFill>
                  <a:schemeClr val="bg1"/>
                </a:solidFill>
                <a:latin typeface="Segoe UI Light"/>
                <a:cs typeface="Segoe UI Light"/>
              </a:rPr>
              <a:t>CFS</a:t>
            </a:r>
            <a:endParaRPr lang="en-US" b="1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r>
              <a:rPr lang="en-US" sz="1400" b="1" dirty="0">
                <a:solidFill>
                  <a:schemeClr val="bg1"/>
                </a:solidFill>
                <a:latin typeface="Segoe UI Light"/>
                <a:cs typeface="Segoe UI Light"/>
              </a:rPr>
              <a:t>Data Migration Project</a:t>
            </a:r>
            <a:endParaRPr lang="en-US" sz="1400" b="1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endParaRPr lang="en-US" sz="14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A570C6-F630-9D4B-B5BA-5E8BFCFCE3C8}"/>
              </a:ext>
            </a:extLst>
          </p:cNvPr>
          <p:cNvSpPr txBox="1"/>
          <p:nvPr/>
        </p:nvSpPr>
        <p:spPr>
          <a:xfrm>
            <a:off x="3550283" y="1511477"/>
            <a:ext cx="3587363" cy="2545821"/>
          </a:xfrm>
          <a:prstGeom prst="rect">
            <a:avLst/>
          </a:prstGeom>
          <a:noFill/>
        </p:spPr>
        <p:txBody>
          <a:bodyPr wrap="square" lIns="91440" tIns="46800" rIns="91440" bIns="36000" rtlCol="0" anchor="t">
            <a:spAutoFit/>
          </a:bodyPr>
          <a:lstStyle/>
          <a:p>
            <a:pPr>
              <a:buClr>
                <a:srgbClr val="339933"/>
              </a:buClr>
              <a:defRPr/>
            </a:pP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r>
              <a:rPr 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Achroo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 worked as Infrastructure Lead to build </a:t>
            </a:r>
            <a:r>
              <a:rPr 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infrastucture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 to support automated data migration . He did below tasks </a:t>
            </a:r>
            <a:br>
              <a:rPr lang="en-US" sz="1000" dirty="0">
                <a:latin typeface="+mj-lt"/>
                <a:cs typeface="Segoe UI Light" panose="020B0502040204020203" pitchFamily="34" charset="0"/>
              </a:rPr>
            </a:b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Build Azure DevOps pipeline to deploy Azure Components written in Azure BICEP in non-prod/prod . </a:t>
            </a:r>
            <a:endParaRPr lang="en-US" sz="1000" dirty="0">
              <a:latin typeface="+mj-lt"/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Write </a:t>
            </a:r>
            <a:r>
              <a:rPr lang="en-US" sz="1000" dirty="0" err="1">
                <a:latin typeface="+mj-lt"/>
                <a:cs typeface="Segoe UI"/>
              </a:rPr>
              <a:t>Powershell</a:t>
            </a:r>
            <a:r>
              <a:rPr lang="en-US" sz="1000" dirty="0">
                <a:latin typeface="+mj-lt"/>
                <a:cs typeface="Segoe UI"/>
              </a:rPr>
              <a:t> scripts to install </a:t>
            </a:r>
            <a:r>
              <a:rPr lang="en-US" sz="1000" dirty="0" err="1">
                <a:latin typeface="+mj-lt"/>
                <a:cs typeface="Segoe UI"/>
              </a:rPr>
              <a:t>Powershell</a:t>
            </a:r>
            <a:r>
              <a:rPr lang="en-US" sz="1000" dirty="0">
                <a:latin typeface="+mj-lt"/>
                <a:cs typeface="Segoe UI"/>
              </a:rPr>
              <a:t> modules on VMs on the fly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Coordinated with Client' team and Offshore team on getting tasks done</a:t>
            </a:r>
            <a:endParaRPr lang="en-US" sz="1000" dirty="0">
              <a:latin typeface="+mj-lt"/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Automated Data migration project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Helped in creating LLD diagrams 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Build branching strategies for </a:t>
            </a:r>
            <a:r>
              <a:rPr lang="en-US" sz="1000" dirty="0" err="1">
                <a:latin typeface="+mj-lt"/>
                <a:cs typeface="Segoe UI"/>
              </a:rPr>
              <a:t>github</a:t>
            </a:r>
            <a:r>
              <a:rPr lang="en-US" sz="1000" dirty="0">
                <a:latin typeface="+mj-lt"/>
                <a:cs typeface="Segoe UI"/>
              </a:rPr>
              <a:t> 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Created CI job using </a:t>
            </a:r>
            <a:r>
              <a:rPr lang="en-US" sz="1000" dirty="0" err="1">
                <a:latin typeface="+mj-lt"/>
                <a:cs typeface="Segoe UI"/>
              </a:rPr>
              <a:t>Github</a:t>
            </a:r>
            <a:r>
              <a:rPr lang="en-US" sz="1000" dirty="0">
                <a:latin typeface="+mj-lt"/>
                <a:cs typeface="Segoe UI"/>
              </a:rPr>
              <a:t> action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endParaRPr lang="en-US" sz="1000" dirty="0">
              <a:latin typeface="+mj-lt"/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endParaRPr lang="en-US" sz="1000">
              <a:latin typeface="+mj-lt"/>
              <a:cs typeface="Segoe U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47CF5-394B-1342-B283-9626F847E3CE}"/>
              </a:ext>
            </a:extLst>
          </p:cNvPr>
          <p:cNvSpPr/>
          <p:nvPr/>
        </p:nvSpPr>
        <p:spPr>
          <a:xfrm>
            <a:off x="3546838" y="1162157"/>
            <a:ext cx="3225630" cy="3231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9705" indent="-179705">
              <a:defRPr/>
            </a:pPr>
            <a:r>
              <a:rPr lang="en-US" sz="1500" dirty="0" err="1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Achroo’s</a:t>
            </a: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 role</a:t>
            </a:r>
            <a:endParaRPr lang="en-US" sz="1400" dirty="0">
              <a:solidFill>
                <a:srgbClr val="FF5800"/>
              </a:solidFill>
              <a:latin typeface="+mj-lt"/>
              <a:cs typeface="Segoe UI"/>
            </a:endParaRPr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1AC0EA3D-5D2E-47DB-B4D8-49C2CF9CE9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6255" y="1499340"/>
            <a:ext cx="2335411" cy="3869432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Skills</a:t>
            </a:r>
            <a:endParaRPr lang="en-US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Client Engagement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Partner collaboration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Technologies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Azure Bicep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Azure Components (Vnet/Subnet, Peering, Route table, NSG, NIC, VM/disks, Storage Account, </a:t>
            </a:r>
            <a:r>
              <a:rPr lang="en-GB" sz="11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DataLake</a:t>
            </a: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, Sftp)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Azure DevOps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Github</a:t>
            </a: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 enterprise</a:t>
            </a: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Github</a:t>
            </a: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 actions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A52398-FE02-46FE-A1BE-C07DEBC3E220}"/>
              </a:ext>
            </a:extLst>
          </p:cNvPr>
          <p:cNvSpPr/>
          <p:nvPr/>
        </p:nvSpPr>
        <p:spPr>
          <a:xfrm>
            <a:off x="7693935" y="1158495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Skills &amp; Technologies applied</a:t>
            </a:r>
          </a:p>
        </p:txBody>
      </p:sp>
    </p:spTree>
    <p:extLst>
      <p:ext uri="{BB962C8B-B14F-4D97-AF65-F5344CB8AC3E}">
        <p14:creationId xmlns:p14="http://schemas.microsoft.com/office/powerpoint/2010/main" val="155324801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933412A-5DF3-A341-902B-992A4C949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984" y="4178460"/>
            <a:ext cx="586582" cy="5865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805297-1082-5A4A-AB47-B61BBF8BF2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10529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 anchor="t">
            <a:spAutoFit/>
          </a:bodyPr>
          <a:lstStyle/>
          <a:p>
            <a:pPr defTabSz="540741"/>
            <a:r>
              <a:rPr lang="en-US" b="1" dirty="0">
                <a:solidFill>
                  <a:schemeClr val="bg1"/>
                </a:solidFill>
                <a:latin typeface="Segoe UI Light"/>
                <a:cs typeface="Segoe UI Light"/>
              </a:rPr>
              <a:t>CFS</a:t>
            </a:r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r>
              <a:rPr lang="en-US" sz="1400" b="1" dirty="0">
                <a:solidFill>
                  <a:schemeClr val="bg1"/>
                </a:solidFill>
                <a:latin typeface="Segoe UI Light"/>
                <a:cs typeface="Segoe UI Light"/>
              </a:rPr>
              <a:t>Network POC</a:t>
            </a:r>
            <a:endParaRPr lang="en-US" sz="14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endParaRPr lang="en-US" sz="14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A570C6-F630-9D4B-B5BA-5E8BFCFCE3C8}"/>
              </a:ext>
            </a:extLst>
          </p:cNvPr>
          <p:cNvSpPr txBox="1"/>
          <p:nvPr/>
        </p:nvSpPr>
        <p:spPr>
          <a:xfrm>
            <a:off x="3550283" y="1511477"/>
            <a:ext cx="3587363" cy="2391933"/>
          </a:xfrm>
          <a:prstGeom prst="rect">
            <a:avLst/>
          </a:prstGeom>
          <a:noFill/>
        </p:spPr>
        <p:txBody>
          <a:bodyPr wrap="square" lIns="91440" tIns="46800" rIns="91440" bIns="36000" rtlCol="0" anchor="t">
            <a:spAutoFit/>
          </a:bodyPr>
          <a:lstStyle/>
          <a:p>
            <a:pPr>
              <a:buClr>
                <a:srgbClr val="339933"/>
              </a:buClr>
              <a:defRPr/>
            </a:pP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r>
              <a:rPr 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Achroo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 worked as DevOps/Infra Lead to work on </a:t>
            </a:r>
            <a:r>
              <a:rPr 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ShowStopper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 items to implement POC on purposed solution. He did below tasks </a:t>
            </a:r>
            <a:br>
              <a:rPr lang="en-US" sz="1000" dirty="0">
                <a:latin typeface="+mj-lt"/>
                <a:cs typeface="Segoe UI Light" panose="020B0502040204020203" pitchFamily="34" charset="0"/>
              </a:rPr>
            </a:b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Build Sample Dotnet Application to be deployed on IIS Server </a:t>
            </a:r>
            <a:endParaRPr lang="en-US" sz="1000" dirty="0">
              <a:latin typeface="+mj-lt"/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Built Application Load Balancer and custom Health/Prob strategy to route requests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Built Branching strategy for </a:t>
            </a:r>
            <a:r>
              <a:rPr lang="en-US" sz="1000" dirty="0" err="1">
                <a:latin typeface="+mj-lt"/>
                <a:cs typeface="Segoe UI"/>
              </a:rPr>
              <a:t>Github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Tested/documented POC on different scenarios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KT/Demo to client 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Documented the information regarding POC</a:t>
            </a:r>
          </a:p>
          <a:p>
            <a:pPr>
              <a:buClr>
                <a:srgbClr val="339933"/>
              </a:buClr>
              <a:defRPr/>
            </a:pPr>
            <a:endParaRPr lang="en-US" sz="1000" dirty="0">
              <a:latin typeface="+mj-lt"/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endParaRPr lang="en-US" sz="1000">
              <a:latin typeface="+mj-lt"/>
              <a:cs typeface="Segoe U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47CF5-394B-1342-B283-9626F847E3CE}"/>
              </a:ext>
            </a:extLst>
          </p:cNvPr>
          <p:cNvSpPr/>
          <p:nvPr/>
        </p:nvSpPr>
        <p:spPr>
          <a:xfrm>
            <a:off x="3546838" y="1162157"/>
            <a:ext cx="3225630" cy="3231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9705" indent="-179705">
              <a:defRPr/>
            </a:pPr>
            <a:r>
              <a:rPr lang="en-US" sz="1500" dirty="0" err="1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Achroo’s</a:t>
            </a: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 role</a:t>
            </a:r>
            <a:endParaRPr lang="en-US" sz="1400" dirty="0">
              <a:solidFill>
                <a:srgbClr val="FF5800"/>
              </a:solidFill>
              <a:latin typeface="+mj-lt"/>
              <a:cs typeface="Segoe UI"/>
            </a:endParaRPr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1AC0EA3D-5D2E-47DB-B4D8-49C2CF9CE9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6255" y="1499340"/>
            <a:ext cx="2335411" cy="3869432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Skills</a:t>
            </a:r>
            <a:endParaRPr lang="en-US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Client Engagement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Partner collaboration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/>
              </a:rPr>
              <a:t>Technologies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Github</a:t>
            </a: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 </a:t>
            </a:r>
            <a:endParaRPr lang="en-GB" sz="110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VS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ALB, Vnet/Subnet, VM, IIS, NSG, RT, Custom Health/Probe</a:t>
            </a: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Postman</a:t>
            </a: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A52398-FE02-46FE-A1BE-C07DEBC3E220}"/>
              </a:ext>
            </a:extLst>
          </p:cNvPr>
          <p:cNvSpPr/>
          <p:nvPr/>
        </p:nvSpPr>
        <p:spPr>
          <a:xfrm>
            <a:off x="7693935" y="1158495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Skills &amp; Technologies applied</a:t>
            </a:r>
          </a:p>
        </p:txBody>
      </p:sp>
    </p:spTree>
    <p:extLst>
      <p:ext uri="{BB962C8B-B14F-4D97-AF65-F5344CB8AC3E}">
        <p14:creationId xmlns:p14="http://schemas.microsoft.com/office/powerpoint/2010/main" val="68231835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933412A-5DF3-A341-902B-992A4C949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984" y="4178460"/>
            <a:ext cx="586582" cy="5865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805297-1082-5A4A-AB47-B61BBF8BF2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12683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 anchor="t">
            <a:spAutoFit/>
          </a:bodyPr>
          <a:lstStyle/>
          <a:p>
            <a:pPr defTabSz="540741"/>
            <a:r>
              <a:rPr lang="en-US" b="1" dirty="0">
                <a:solidFill>
                  <a:schemeClr val="bg1"/>
                </a:solidFill>
                <a:latin typeface="Segoe UI Light"/>
                <a:cs typeface="Segoe UI Light"/>
              </a:rPr>
              <a:t>Mater</a:t>
            </a:r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r>
              <a:rPr lang="en-US" sz="1400" b="1" dirty="0">
                <a:solidFill>
                  <a:schemeClr val="bg1"/>
                </a:solidFill>
                <a:latin typeface="Segoe UI Light"/>
                <a:cs typeface="Segoe UI Light"/>
              </a:rPr>
              <a:t>DevOps Pipeline Optimization</a:t>
            </a:r>
            <a:endParaRPr lang="en-US" sz="14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endParaRPr lang="en-US" sz="14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A570C6-F630-9D4B-B5BA-5E8BFCFCE3C8}"/>
              </a:ext>
            </a:extLst>
          </p:cNvPr>
          <p:cNvSpPr txBox="1"/>
          <p:nvPr/>
        </p:nvSpPr>
        <p:spPr>
          <a:xfrm>
            <a:off x="3550283" y="1511477"/>
            <a:ext cx="3587363" cy="2391933"/>
          </a:xfrm>
          <a:prstGeom prst="rect">
            <a:avLst/>
          </a:prstGeom>
          <a:noFill/>
        </p:spPr>
        <p:txBody>
          <a:bodyPr wrap="square" lIns="91440" tIns="46800" rIns="91440" bIns="36000" rtlCol="0" anchor="t">
            <a:spAutoFit/>
          </a:bodyPr>
          <a:lstStyle/>
          <a:p>
            <a:pPr>
              <a:buClr>
                <a:srgbClr val="339933"/>
              </a:buClr>
              <a:defRPr/>
            </a:pP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r>
              <a:rPr 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Achroo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 worked as Solution Architect to design solution for optimization of existing DevOps pipeline for </a:t>
            </a:r>
            <a:r>
              <a:rPr 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PowerPlatform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 Projects. He did below tasks </a:t>
            </a:r>
            <a:br>
              <a:rPr lang="en-US" sz="1000" dirty="0">
                <a:latin typeface="+mj-lt"/>
                <a:cs typeface="Segoe UI Light" panose="020B0502040204020203" pitchFamily="34" charset="0"/>
              </a:rPr>
            </a:b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Build SP51(Solutioning/Resource planning for project)/AEP (Estimation and Pricing Documents) for Client</a:t>
            </a:r>
            <a:endParaRPr lang="en-US" sz="1000" dirty="0">
              <a:latin typeface="+mj-lt"/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Collaborated with Stakeholders to understand existing </a:t>
            </a:r>
            <a:r>
              <a:rPr lang="en-US" sz="1000" dirty="0" err="1">
                <a:latin typeface="+mj-lt"/>
                <a:cs typeface="Segoe UI"/>
              </a:rPr>
              <a:t>devops</a:t>
            </a:r>
            <a:r>
              <a:rPr lang="en-US" sz="1000" dirty="0">
                <a:latin typeface="+mj-lt"/>
                <a:cs typeface="Segoe UI"/>
              </a:rPr>
              <a:t> process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Built/design optimized solution, diagrams and estimated efforts to execute solution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Presented High level design/solution to client.</a:t>
            </a:r>
          </a:p>
          <a:p>
            <a:pPr>
              <a:buClr>
                <a:srgbClr val="339933"/>
              </a:buClr>
              <a:defRPr/>
            </a:pPr>
            <a:endParaRPr lang="en-US" sz="1000" dirty="0">
              <a:latin typeface="+mj-lt"/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endParaRPr lang="en-US" sz="1000">
              <a:latin typeface="+mj-lt"/>
              <a:cs typeface="Segoe U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47CF5-394B-1342-B283-9626F847E3CE}"/>
              </a:ext>
            </a:extLst>
          </p:cNvPr>
          <p:cNvSpPr/>
          <p:nvPr/>
        </p:nvSpPr>
        <p:spPr>
          <a:xfrm>
            <a:off x="3546838" y="1162157"/>
            <a:ext cx="3225630" cy="3231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9705" indent="-179705">
              <a:defRPr/>
            </a:pPr>
            <a:r>
              <a:rPr lang="en-US" sz="1500" dirty="0" err="1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Achroo’s</a:t>
            </a: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 role</a:t>
            </a:r>
            <a:endParaRPr lang="en-US" sz="1400" dirty="0">
              <a:solidFill>
                <a:srgbClr val="FF5800"/>
              </a:solidFill>
              <a:latin typeface="+mj-lt"/>
              <a:cs typeface="Segoe UI"/>
            </a:endParaRPr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1AC0EA3D-5D2E-47DB-B4D8-49C2CF9CE9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6255" y="1499340"/>
            <a:ext cx="2335411" cy="3869432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Skills</a:t>
            </a:r>
            <a:endParaRPr lang="en-US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Client Engagement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Partner collaboration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Technologies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Azure DevOps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Power Platform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Github</a:t>
            </a: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 </a:t>
            </a:r>
            <a:endParaRPr lang="en-GB" sz="110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PowerPlatform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AEP (Avanade Estimation/Pricing)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A52398-FE02-46FE-A1BE-C07DEBC3E220}"/>
              </a:ext>
            </a:extLst>
          </p:cNvPr>
          <p:cNvSpPr/>
          <p:nvPr/>
        </p:nvSpPr>
        <p:spPr>
          <a:xfrm>
            <a:off x="7693935" y="1158495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Skills &amp; Technologies applied</a:t>
            </a:r>
          </a:p>
        </p:txBody>
      </p:sp>
    </p:spTree>
    <p:extLst>
      <p:ext uri="{BB962C8B-B14F-4D97-AF65-F5344CB8AC3E}">
        <p14:creationId xmlns:p14="http://schemas.microsoft.com/office/powerpoint/2010/main" val="12013703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933412A-5DF3-A341-902B-992A4C949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984" y="4178460"/>
            <a:ext cx="586582" cy="5865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805297-1082-5A4A-AB47-B61BBF8BF2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10529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 anchor="t">
            <a:spAutoFit/>
          </a:bodyPr>
          <a:lstStyle/>
          <a:p>
            <a:pPr defTabSz="540741"/>
            <a:r>
              <a:rPr lang="en-US" b="1" dirty="0">
                <a:solidFill>
                  <a:schemeClr val="bg1"/>
                </a:solidFill>
                <a:latin typeface="Segoe UI Light"/>
                <a:cs typeface="Segoe UI Light"/>
              </a:rPr>
              <a:t>Internal Project</a:t>
            </a:r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r>
              <a:rPr lang="en-US" sz="1400" b="1" dirty="0">
                <a:solidFill>
                  <a:schemeClr val="bg1"/>
                </a:solidFill>
                <a:latin typeface="Segoe UI Light"/>
                <a:cs typeface="Segoe UI Light"/>
              </a:rPr>
              <a:t>Terraform/DevOps</a:t>
            </a:r>
            <a:endParaRPr lang="en-US" sz="14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endParaRPr lang="en-US" sz="14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A570C6-F630-9D4B-B5BA-5E8BFCFCE3C8}"/>
              </a:ext>
            </a:extLst>
          </p:cNvPr>
          <p:cNvSpPr txBox="1"/>
          <p:nvPr/>
        </p:nvSpPr>
        <p:spPr>
          <a:xfrm>
            <a:off x="3550283" y="1511477"/>
            <a:ext cx="3587363" cy="1930268"/>
          </a:xfrm>
          <a:prstGeom prst="rect">
            <a:avLst/>
          </a:prstGeom>
          <a:noFill/>
        </p:spPr>
        <p:txBody>
          <a:bodyPr wrap="square" lIns="91440" tIns="46800" rIns="91440" bIns="36000" rtlCol="0" anchor="t">
            <a:spAutoFit/>
          </a:bodyPr>
          <a:lstStyle/>
          <a:p>
            <a:pPr>
              <a:buClr>
                <a:srgbClr val="339933"/>
              </a:buClr>
              <a:defRPr/>
            </a:pP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r>
              <a:rPr 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Achroo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 worked as DevOps person to work on building </a:t>
            </a:r>
            <a:r>
              <a:rPr 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tf</a:t>
            </a: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/>
              </a:rPr>
              <a:t> files for Azure components. He did below tasks </a:t>
            </a:r>
            <a:br>
              <a:rPr lang="en-US" sz="1000" dirty="0">
                <a:latin typeface="+mj-lt"/>
                <a:cs typeface="Segoe UI Light" panose="020B0502040204020203" pitchFamily="34" charset="0"/>
              </a:rPr>
            </a:b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Build </a:t>
            </a:r>
            <a:r>
              <a:rPr lang="en-US" sz="1000" dirty="0" err="1">
                <a:latin typeface="+mj-lt"/>
              </a:rPr>
              <a:t>tf</a:t>
            </a:r>
            <a:r>
              <a:rPr lang="en-US" sz="1000" dirty="0">
                <a:latin typeface="+mj-lt"/>
              </a:rPr>
              <a:t> files for different Azure components (Networking, Storage, VM, DB </a:t>
            </a:r>
            <a:r>
              <a:rPr lang="en-US" sz="1000" dirty="0" err="1">
                <a:latin typeface="+mj-lt"/>
              </a:rPr>
              <a:t>etc</a:t>
            </a:r>
            <a:r>
              <a:rPr lang="en-US" sz="1000" dirty="0">
                <a:latin typeface="+mj-lt"/>
              </a:rPr>
              <a:t>)</a:t>
            </a:r>
            <a:endParaRPr lang="en-US" sz="1000" dirty="0">
              <a:latin typeface="+mj-lt"/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Deploy components using Azure DevOps Pipeline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Code management through </a:t>
            </a:r>
            <a:r>
              <a:rPr lang="en-US" sz="1000" dirty="0" err="1">
                <a:latin typeface="+mj-lt"/>
                <a:cs typeface="Segoe UI"/>
              </a:rPr>
              <a:t>Github</a:t>
            </a:r>
            <a:r>
              <a:rPr lang="en-US" sz="1000" dirty="0">
                <a:latin typeface="+mj-lt"/>
                <a:cs typeface="Segoe UI"/>
              </a:rPr>
              <a:t>/</a:t>
            </a:r>
            <a:r>
              <a:rPr lang="en-US" sz="1000" dirty="0" err="1">
                <a:latin typeface="+mj-lt"/>
                <a:cs typeface="Segoe UI"/>
              </a:rPr>
              <a:t>AzureRepo</a:t>
            </a:r>
            <a:endParaRPr lang="en-US" sz="1000" dirty="0" err="1"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  <a:cs typeface="Segoe UI"/>
              </a:rPr>
              <a:t>Tested/documented results of deployment</a:t>
            </a:r>
          </a:p>
          <a:p>
            <a:pPr>
              <a:buClr>
                <a:srgbClr val="339933"/>
              </a:buClr>
              <a:defRPr/>
            </a:pPr>
            <a:endParaRPr lang="en-US" sz="1000" dirty="0">
              <a:latin typeface="+mj-lt"/>
              <a:cs typeface="Segoe UI"/>
            </a:endParaRPr>
          </a:p>
          <a:p>
            <a:pPr>
              <a:buClr>
                <a:srgbClr val="339933"/>
              </a:buClr>
              <a:defRPr/>
            </a:pPr>
            <a:endParaRPr lang="en-US" sz="1000" dirty="0">
              <a:latin typeface="+mj-lt"/>
              <a:cs typeface="Segoe UI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endParaRPr lang="en-US" sz="1000">
              <a:latin typeface="+mj-lt"/>
              <a:cs typeface="Segoe U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47CF5-394B-1342-B283-9626F847E3CE}"/>
              </a:ext>
            </a:extLst>
          </p:cNvPr>
          <p:cNvSpPr/>
          <p:nvPr/>
        </p:nvSpPr>
        <p:spPr>
          <a:xfrm>
            <a:off x="3546838" y="1162157"/>
            <a:ext cx="3225630" cy="3231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9705" indent="-179705">
              <a:defRPr/>
            </a:pPr>
            <a:r>
              <a:rPr lang="en-US" sz="1500" dirty="0" err="1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Achroo’s</a:t>
            </a: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 role</a:t>
            </a:r>
            <a:endParaRPr lang="en-US" sz="1400" dirty="0">
              <a:solidFill>
                <a:srgbClr val="FF5800"/>
              </a:solidFill>
              <a:latin typeface="+mj-lt"/>
              <a:cs typeface="Segoe UI"/>
            </a:endParaRPr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1AC0EA3D-5D2E-47DB-B4D8-49C2CF9CE9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6255" y="1499340"/>
            <a:ext cx="2335411" cy="3869432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Skills</a:t>
            </a:r>
            <a:endParaRPr lang="en-US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Client Engagement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Partner collaboration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/>
              </a:rPr>
              <a:t>Technologies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Azure Repos</a:t>
            </a:r>
            <a:endParaRPr lang="en-GB" sz="110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VS Code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 Vnet/Subnet, VM, NSG, RT, </a:t>
            </a:r>
            <a:r>
              <a:rPr lang="en-GB" sz="1100" err="1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StorageAccounts</a:t>
            </a:r>
            <a:r>
              <a:rPr lang="en-GB" sz="110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, DB  </a:t>
            </a:r>
            <a:endParaRPr lang="en-GB" sz="110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Azure Devops</a:t>
            </a: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A52398-FE02-46FE-A1BE-C07DEBC3E220}"/>
              </a:ext>
            </a:extLst>
          </p:cNvPr>
          <p:cNvSpPr/>
          <p:nvPr/>
        </p:nvSpPr>
        <p:spPr>
          <a:xfrm>
            <a:off x="7693935" y="1158495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Skills &amp; Technologies applied</a:t>
            </a:r>
          </a:p>
        </p:txBody>
      </p:sp>
    </p:spTree>
    <p:extLst>
      <p:ext uri="{BB962C8B-B14F-4D97-AF65-F5344CB8AC3E}">
        <p14:creationId xmlns:p14="http://schemas.microsoft.com/office/powerpoint/2010/main" val="172727634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933412A-5DF3-A341-902B-992A4C949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984" y="4178460"/>
            <a:ext cx="586582" cy="5865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805297-1082-5A4A-AB47-B61BBF8BF2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10529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 anchor="t">
            <a:spAutoFit/>
          </a:bodyPr>
          <a:lstStyle/>
          <a:p>
            <a:pPr defTabSz="540741"/>
            <a:r>
              <a:rPr lang="en-US" b="1" dirty="0">
                <a:solidFill>
                  <a:schemeClr val="bg1"/>
                </a:solidFill>
                <a:latin typeface="Segoe UI Light"/>
                <a:cs typeface="Segoe UI Light"/>
              </a:rPr>
              <a:t>CFS</a:t>
            </a:r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r>
              <a:rPr lang="en-US" sz="1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Containerization client applications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A570C6-F630-9D4B-B5BA-5E8BFCFCE3C8}"/>
              </a:ext>
            </a:extLst>
          </p:cNvPr>
          <p:cNvSpPr txBox="1"/>
          <p:nvPr/>
        </p:nvSpPr>
        <p:spPr>
          <a:xfrm>
            <a:off x="3550283" y="1511477"/>
            <a:ext cx="3587363" cy="2084156"/>
          </a:xfrm>
          <a:prstGeom prst="rect">
            <a:avLst/>
          </a:prstGeom>
          <a:noFill/>
        </p:spPr>
        <p:txBody>
          <a:bodyPr wrap="square" tIns="46800" bIns="36000" rtlCol="0">
            <a:spAutoFit/>
          </a:bodyPr>
          <a:lstStyle/>
          <a:p>
            <a:pPr>
              <a:buClr>
                <a:srgbClr val="339933"/>
              </a:buClr>
              <a:defRPr/>
            </a:pP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>
              <a:buClr>
                <a:srgbClr val="339933"/>
              </a:buClr>
              <a:defRPr/>
            </a:pPr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 panose="020B0502040204020203" pitchFamily="34" charset="0"/>
              </a:rPr>
              <a:t>Achroo worked as a Lead Engineer to built containerized solution for client. He did below tasks </a:t>
            </a:r>
            <a:b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 panose="020B0502040204020203" pitchFamily="34" charset="0"/>
              </a:rPr>
            </a:b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Build CI/CD using shell/python scripts.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Setting up K8s cluster using EKS in dev/</a:t>
            </a:r>
            <a:r>
              <a:rPr lang="en-US" sz="1000" dirty="0" err="1">
                <a:latin typeface="+mj-lt"/>
              </a:rPr>
              <a:t>qa</a:t>
            </a:r>
            <a:r>
              <a:rPr lang="en-US" sz="1000" dirty="0">
                <a:latin typeface="+mj-lt"/>
              </a:rPr>
              <a:t> regions for DI teams.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Set up high availability cluster for on-premise K8s applications using </a:t>
            </a:r>
            <a:r>
              <a:rPr lang="en-US" sz="1000" dirty="0" err="1">
                <a:latin typeface="+mj-lt"/>
              </a:rPr>
              <a:t>HAproxy</a:t>
            </a:r>
            <a:r>
              <a:rPr lang="en-US" sz="1000" dirty="0">
                <a:latin typeface="+mj-lt"/>
              </a:rPr>
              <a:t>.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Setting up pipeline for Blue/Green Deployment for K8s Cluster Deployment of K8s artifacts using Helm Charts.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Maintaining and apply patches on in house K8s Clusters.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US" sz="1000" dirty="0">
                <a:latin typeface="+mj-lt"/>
              </a:rPr>
              <a:t>Upgrading YAML configurations for deployments, pods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47CF5-394B-1342-B283-9626F847E3CE}"/>
              </a:ext>
            </a:extLst>
          </p:cNvPr>
          <p:cNvSpPr/>
          <p:nvPr/>
        </p:nvSpPr>
        <p:spPr>
          <a:xfrm>
            <a:off x="3546838" y="1162157"/>
            <a:ext cx="3225630" cy="3231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9705" indent="-179705">
              <a:defRPr/>
            </a:pPr>
            <a:r>
              <a:rPr lang="en-US" sz="1500" dirty="0" err="1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Achroo’s</a:t>
            </a: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 role</a:t>
            </a:r>
            <a:endParaRPr lang="en-US" sz="1400" dirty="0">
              <a:solidFill>
                <a:srgbClr val="FF5800"/>
              </a:solidFill>
              <a:latin typeface="+mj-lt"/>
              <a:cs typeface="Segoe UI"/>
            </a:endParaRPr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1AC0EA3D-5D2E-47DB-B4D8-49C2CF9CE9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6255" y="1499340"/>
            <a:ext cx="2335411" cy="3869432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Skills</a:t>
            </a:r>
            <a:endParaRPr lang="en-US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Client Engagement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Partner collaboration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Technologies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Docker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Kubernetes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IAM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Helm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YAML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Shell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Jenkins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AWS/EKS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Azure/AKS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Azure CICD</a:t>
            </a:r>
            <a:endParaRPr lang="en-GB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A52398-FE02-46FE-A1BE-C07DEBC3E220}"/>
              </a:ext>
            </a:extLst>
          </p:cNvPr>
          <p:cNvSpPr/>
          <p:nvPr/>
        </p:nvSpPr>
        <p:spPr>
          <a:xfrm>
            <a:off x="7693935" y="1158495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Skills &amp; Technologies applied</a:t>
            </a:r>
          </a:p>
        </p:txBody>
      </p:sp>
    </p:spTree>
    <p:extLst>
      <p:ext uri="{BB962C8B-B14F-4D97-AF65-F5344CB8AC3E}">
        <p14:creationId xmlns:p14="http://schemas.microsoft.com/office/powerpoint/2010/main" val="99023065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933412A-5DF3-A341-902B-992A4C949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984" y="4178460"/>
            <a:ext cx="586582" cy="5865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805297-1082-5A4A-AB47-B61BBF8BF2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260214" y="455767"/>
            <a:ext cx="1991343" cy="13299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7408" tIns="33703" rIns="67408" bIns="33703" anchor="t">
            <a:spAutoFit/>
          </a:bodyPr>
          <a:lstStyle/>
          <a:p>
            <a:pPr defTabSz="540741"/>
            <a:r>
              <a:rPr lang="en-US" b="1" dirty="0" err="1">
                <a:solidFill>
                  <a:schemeClr val="bg1"/>
                </a:solidFill>
                <a:latin typeface="Segoe UI Light"/>
                <a:cs typeface="Segoe UI Light"/>
              </a:rPr>
              <a:t>LargeScale</a:t>
            </a:r>
            <a:r>
              <a:rPr lang="en-US" b="1" dirty="0">
                <a:solidFill>
                  <a:schemeClr val="bg1"/>
                </a:solidFill>
                <a:latin typeface="Segoe UI Light"/>
                <a:cs typeface="Segoe UI Light"/>
              </a:rPr>
              <a:t> Banking Clients</a:t>
            </a:r>
          </a:p>
          <a:p>
            <a:pPr defTabSz="540741"/>
            <a:endParaRPr lang="en-US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defTabSz="540741"/>
            <a:r>
              <a:rPr lang="en-US" sz="1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Serverless implementation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A570C6-F630-9D4B-B5BA-5E8BFCFCE3C8}"/>
              </a:ext>
            </a:extLst>
          </p:cNvPr>
          <p:cNvSpPr txBox="1"/>
          <p:nvPr/>
        </p:nvSpPr>
        <p:spPr>
          <a:xfrm>
            <a:off x="3470385" y="1499340"/>
            <a:ext cx="3514980" cy="3340654"/>
          </a:xfrm>
          <a:prstGeom prst="rect">
            <a:avLst/>
          </a:prstGeom>
          <a:noFill/>
        </p:spPr>
        <p:txBody>
          <a:bodyPr wrap="square" tIns="46800" bIns="36000" rtlCol="0">
            <a:spAutoFit/>
          </a:bodyPr>
          <a:lstStyle/>
          <a:p>
            <a: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defRPr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Lead Engineer</a:t>
            </a:r>
            <a:b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Segoe UI Light" panose="020B0502040204020203" pitchFamily="34" charset="0"/>
              </a:rPr>
            </a:b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Segoe UI Light" panose="020B0502040204020203" pitchFamily="34" charset="0"/>
            </a:endParaRPr>
          </a:p>
          <a:p>
            <a: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defRPr/>
            </a:pPr>
            <a:r>
              <a:rPr lang="en-AU" sz="1000" dirty="0"/>
              <a:t>Achroo worked as a Lead Engineer on this project – a designed solution intended to optimized cost by leveraging power of cloud serverless services.  This decision was considered by studying traffic patterns. </a:t>
            </a:r>
            <a:endParaRPr lang="en-AU" sz="1100" dirty="0"/>
          </a:p>
          <a:p>
            <a:pPr>
              <a:lnSpc>
                <a:spcPct val="105000"/>
              </a:lnSpc>
              <a:spcBef>
                <a:spcPts val="600"/>
              </a:spcBef>
              <a:spcAft>
                <a:spcPts val="600"/>
              </a:spcAft>
              <a:buClr>
                <a:srgbClr val="339933"/>
              </a:buClr>
              <a:defRPr/>
            </a:pPr>
            <a:r>
              <a:rPr lang="en-AU" sz="1000" dirty="0"/>
              <a:t>Achroo worked on following tasks: -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AU" sz="1000" dirty="0"/>
              <a:t>Build CI/CD using Cloud services such as Code Commit, Code Pipeline and Code Build.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AU" sz="1000" dirty="0"/>
              <a:t>Written infrastructure as code using BuildSpec.yaml for Lambda functions, Dynamodb, API gateway, S3 which in turn invoke CloudFormation.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AU" sz="1000" dirty="0"/>
              <a:t>Setup monitoring of cloud infrastructure using Cloudwatch and DataDog.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AU" sz="1000" dirty="0"/>
              <a:t>Written bulk data upload lambda functions using python scripts. </a:t>
            </a:r>
          </a:p>
          <a:p>
            <a:pPr marL="171450" indent="-171450">
              <a:buClr>
                <a:srgbClr val="339933"/>
              </a:buClr>
              <a:buFont typeface="Arial" panose="020B0604020202020204" pitchFamily="34" charset="0"/>
              <a:buChar char="•"/>
              <a:defRPr/>
            </a:pPr>
            <a:r>
              <a:rPr lang="en-AU" sz="1000" dirty="0"/>
              <a:t>Implementing react based serverless solution using S3 and CloudFront.</a:t>
            </a:r>
            <a:endParaRPr lang="en-US" sz="1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F47CF5-394B-1342-B283-9626F847E3CE}"/>
              </a:ext>
            </a:extLst>
          </p:cNvPr>
          <p:cNvSpPr/>
          <p:nvPr/>
        </p:nvSpPr>
        <p:spPr>
          <a:xfrm>
            <a:off x="3546838" y="1162157"/>
            <a:ext cx="3225630" cy="32316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179705" indent="-179705">
              <a:defRPr/>
            </a:pPr>
            <a:r>
              <a:rPr lang="en-US" sz="1500" dirty="0" err="1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Achroo’s</a:t>
            </a: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 role</a:t>
            </a:r>
            <a:endParaRPr lang="en-US" sz="1400" dirty="0">
              <a:solidFill>
                <a:srgbClr val="FF5800"/>
              </a:solidFill>
              <a:latin typeface="+mj-lt"/>
              <a:cs typeface="Segoe UI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960C4FB0-E679-FD42-9AFD-CAB36ED992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6256" y="1499340"/>
            <a:ext cx="2308778" cy="3869432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36000" tIns="36000" rIns="36000" bIns="36000" anchor="t"/>
          <a:lstStyle/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Skills</a:t>
            </a:r>
            <a:endParaRPr lang="en-US"/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Unified Communication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Cloud Infrastructure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Partner Collaboration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cs typeface="Segoe UI Light" panose="020B0502040204020203" pitchFamily="34" charset="0"/>
            </a:endParaRPr>
          </a:p>
          <a:p>
            <a:pPr marL="194945" indent="-194945">
              <a:spcAft>
                <a:spcPts val="400"/>
              </a:spcAft>
              <a:defRPr/>
            </a:pPr>
            <a:r>
              <a:rPr lang="en-GB" sz="1300" dirty="0">
                <a:solidFill>
                  <a:schemeClr val="tx1">
                    <a:lumMod val="75000"/>
                  </a:schemeClr>
                </a:solidFill>
                <a:latin typeface="+mj-lt"/>
                <a:cs typeface="Segoe UI Light" panose="020B0502040204020203" pitchFamily="34" charset="0"/>
              </a:rPr>
              <a:t>Technologies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Serverless, API gateway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AWS CICD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Python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YAML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Amazon web services</a:t>
            </a:r>
          </a:p>
          <a:p>
            <a:pPr marL="180975" indent="-180975">
              <a:lnSpc>
                <a:spcPct val="105000"/>
              </a:lnSpc>
              <a:buClr>
                <a:schemeClr val="bg2">
                  <a:lumMod val="50000"/>
                </a:schemeClr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 panose="020B0502040204020203" pitchFamily="34" charset="0"/>
              </a:rPr>
              <a:t>DataDog</a:t>
            </a:r>
          </a:p>
          <a:p>
            <a:pPr marL="180975" indent="-180975">
              <a:lnSpc>
                <a:spcPct val="105000"/>
              </a:lnSpc>
              <a:buClr>
                <a:srgbClr val="767171"/>
              </a:buClr>
              <a:buFont typeface="Arial" charset="0"/>
              <a:buChar char="•"/>
            </a:pPr>
            <a:r>
              <a:rPr lang="en-GB" sz="1100" dirty="0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API Gateway, S3, </a:t>
            </a:r>
            <a:r>
              <a:rPr lang="en-GB" sz="1100" dirty="0" err="1">
                <a:solidFill>
                  <a:schemeClr val="tx1">
                    <a:lumMod val="85000"/>
                    <a:lumOff val="15000"/>
                  </a:schemeClr>
                </a:solidFill>
                <a:cs typeface="Segoe UI Light"/>
              </a:rPr>
              <a:t>Cloudwatch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D31B24-B567-9245-8842-597C403E98B5}"/>
              </a:ext>
            </a:extLst>
          </p:cNvPr>
          <p:cNvSpPr/>
          <p:nvPr/>
        </p:nvSpPr>
        <p:spPr>
          <a:xfrm>
            <a:off x="7693935" y="1158495"/>
            <a:ext cx="329961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247" indent="-180247">
              <a:defRPr/>
            </a:pPr>
            <a:r>
              <a:rPr lang="en-US" sz="1500" dirty="0">
                <a:solidFill>
                  <a:srgbClr val="FF5800"/>
                </a:solidFill>
                <a:latin typeface="+mj-lt"/>
                <a:cs typeface="Segoe UI Light" panose="020B0502040204020203" pitchFamily="34" charset="0"/>
              </a:rPr>
              <a:t>Skills &amp; Technologies applied</a:t>
            </a:r>
          </a:p>
        </p:txBody>
      </p:sp>
    </p:spTree>
    <p:extLst>
      <p:ext uri="{BB962C8B-B14F-4D97-AF65-F5344CB8AC3E}">
        <p14:creationId xmlns:p14="http://schemas.microsoft.com/office/powerpoint/2010/main" val="109463232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vanade Glow CV">
  <a:themeElements>
    <a:clrScheme name="Avanade_Glow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CE056A"/>
      </a:accent1>
      <a:accent2>
        <a:srgbClr val="C80000"/>
      </a:accent2>
      <a:accent3>
        <a:srgbClr val="FFB414"/>
      </a:accent3>
      <a:accent4>
        <a:srgbClr val="47800A"/>
      </a:accent4>
      <a:accent5>
        <a:srgbClr val="008376"/>
      </a:accent5>
      <a:accent6>
        <a:srgbClr val="006EBD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7" id="{4A934E02-13D2-4340-AD6C-D7C915515A4F}" vid="{90098241-A2E4-4E0E-9C7D-2E4DFBC70C11}"/>
    </a:ext>
  </a:extLst>
</a:theme>
</file>

<file path=ppt/theme/theme2.xml><?xml version="1.0" encoding="utf-8"?>
<a:theme xmlns:a="http://schemas.openxmlformats.org/drawingml/2006/main" name="Title Slides">
  <a:themeElements>
    <a:clrScheme name="Avanade FY17">
      <a:dk1>
        <a:srgbClr val="595959"/>
      </a:dk1>
      <a:lt1>
        <a:sysClr val="window" lastClr="FFFFFF"/>
      </a:lt1>
      <a:dk2>
        <a:srgbClr val="FF5800"/>
      </a:dk2>
      <a:lt2>
        <a:srgbClr val="E7E6E6"/>
      </a:lt2>
      <a:accent1>
        <a:srgbClr val="FF5800"/>
      </a:accent1>
      <a:accent2>
        <a:srgbClr val="CE056A"/>
      </a:accent2>
      <a:accent3>
        <a:srgbClr val="C80000"/>
      </a:accent3>
      <a:accent4>
        <a:srgbClr val="FFB414"/>
      </a:accent4>
      <a:accent5>
        <a:srgbClr val="47800A"/>
      </a:accent5>
      <a:accent6>
        <a:srgbClr val="008376"/>
      </a:accent6>
      <a:hlink>
        <a:srgbClr val="FF5800"/>
      </a:hlink>
      <a:folHlink>
        <a:srgbClr val="890078"/>
      </a:folHlink>
    </a:clrScheme>
    <a:fontScheme name="Custom 1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vanade Luminous PPT Template July 2017" id="{1806C2A6-92DC-441D-9A35-B64D61915EF8}" vid="{F16F3D47-D298-4510-9C0C-E146294E6C3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ersonnelName xmlns="c89c640d-d02e-4c79-bbfb-8c930a9ce0bf">
      <UserInfo>
        <DisplayName>Minhas Dari</DisplayName>
        <AccountId>528</AccountId>
        <AccountType/>
      </UserInfo>
    </PersonnelName>
    <TalentCommunity xmlns="c89c640d-d02e-4c79-bbfb-8c930a9ce0bf">Security</TalentCommunity>
    <SharedWithUsers xmlns="56d6fb89-80fc-4ef6-a2c7-2656d79cf92a">
      <UserInfo>
        <DisplayName>Girish Matta</DisplayName>
        <AccountId>230</AccountId>
        <AccountType/>
      </UserInfo>
      <UserInfo>
        <DisplayName>Dennis Abraham</DisplayName>
        <AccountId>495</AccountId>
        <AccountType/>
      </UserInfo>
    </SharedWithUsers>
    <lcf76f155ced4ddcb4097134ff3c332f xmlns="c89c640d-d02e-4c79-bbfb-8c930a9ce0bf">
      <Terms xmlns="http://schemas.microsoft.com/office/infopath/2007/PartnerControls"/>
    </lcf76f155ced4ddcb4097134ff3c332f>
    <TaxCatchAll xmlns="0e56c044-f2f6-4825-ae61-b726c90d87f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5732058B5ED94FA6DDD7550C6FE878" ma:contentTypeVersion="17" ma:contentTypeDescription="Create a new document." ma:contentTypeScope="" ma:versionID="4b4635f846723ca4b3637df813f529e7">
  <xsd:schema xmlns:xsd="http://www.w3.org/2001/XMLSchema" xmlns:xs="http://www.w3.org/2001/XMLSchema" xmlns:p="http://schemas.microsoft.com/office/2006/metadata/properties" xmlns:ns2="c89c640d-d02e-4c79-bbfb-8c930a9ce0bf" xmlns:ns3="56d6fb89-80fc-4ef6-a2c7-2656d79cf92a" xmlns:ns4="0e56c044-f2f6-4825-ae61-b726c90d87ff" targetNamespace="http://schemas.microsoft.com/office/2006/metadata/properties" ma:root="true" ma:fieldsID="460fcf572e4cde3bbf28ae27d2c4d5e2" ns2:_="" ns3:_="" ns4:_="">
    <xsd:import namespace="c89c640d-d02e-4c79-bbfb-8c930a9ce0bf"/>
    <xsd:import namespace="56d6fb89-80fc-4ef6-a2c7-2656d79cf92a"/>
    <xsd:import namespace="0e56c044-f2f6-4825-ae61-b726c90d87ff"/>
    <xsd:element name="properties">
      <xsd:complexType>
        <xsd:sequence>
          <xsd:element name="documentManagement">
            <xsd:complexType>
              <xsd:all>
                <xsd:element ref="ns2:PersonnelName" minOccurs="0"/>
                <xsd:element ref="ns2:TalentCommunity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9c640d-d02e-4c79-bbfb-8c930a9ce0bf" elementFormDefault="qualified">
    <xsd:import namespace="http://schemas.microsoft.com/office/2006/documentManagement/types"/>
    <xsd:import namespace="http://schemas.microsoft.com/office/infopath/2007/PartnerControls"/>
    <xsd:element name="PersonnelName" ma:index="2" nillable="true" ma:displayName="Personnel Name" ma:format="Dropdown" ma:list="UserInfo" ma:SharePointGroup="0" ma:internalName="PersonnelName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TalentCommunity" ma:index="3" ma:displayName="Talent Community" ma:format="Dropdown" ma:internalName="TalentCommunity" ma:readOnly="false">
      <xsd:simpleType>
        <xsd:restriction base="dms:Choice">
          <xsd:enumeration value="Account leadership"/>
          <xsd:enumeration value="Analytics"/>
          <xsd:enumeration value="B&amp;TI"/>
          <xsd:enumeration value="Change Enablement OCM"/>
          <xsd:enumeration value="CRM"/>
          <xsd:enumeration value="Delivery Management"/>
          <xsd:enumeration value="ERP"/>
          <xsd:enumeration value="Enterprise Tech Architecture ETA"/>
          <xsd:enumeration value="Experience Design XD"/>
          <xsd:enumeration value="Sales"/>
          <xsd:enumeration value="Security"/>
          <xsd:enumeration value="Software Engineering"/>
          <xsd:enumeration value="Infrastructure"/>
          <xsd:enumeration value="Advisory"/>
        </xsd:restriction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hidden="true" ma:internalName="MediaServiceKeyPoints" ma:readOnly="true">
      <xsd:simpleType>
        <xsd:restriction base="dms:Note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1217ff2e-1616-4146-8372-4640400776c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d6fb89-80fc-4ef6-a2c7-2656d79cf92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56c044-f2f6-4825-ae61-b726c90d87ff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77e85d36-f4ea-4fed-bcd4-5e2ce924646a}" ma:internalName="TaxCatchAll" ma:showField="CatchAllData" ma:web="56d6fb89-80fc-4ef6-a2c7-2656d79cf92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BA8642-5470-4394-B093-5129DAF2037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785F8F-3898-474C-ACD3-4B4D041FF08C}">
  <ds:schemaRefs>
    <ds:schemaRef ds:uri="http://schemas.microsoft.com/office/2006/metadata/properties"/>
    <ds:schemaRef ds:uri="http://purl.org/dc/elements/1.1/"/>
    <ds:schemaRef ds:uri="c89c640d-d02e-4c79-bbfb-8c930a9ce0bf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dcmitype/"/>
    <ds:schemaRef ds:uri="56d6fb89-80fc-4ef6-a2c7-2656d79cf92a"/>
    <ds:schemaRef ds:uri="http://purl.org/dc/terms/"/>
    <ds:schemaRef ds:uri="0e56c044-f2f6-4825-ae61-b726c90d87ff"/>
  </ds:schemaRefs>
</ds:datastoreItem>
</file>

<file path=customXml/itemProps3.xml><?xml version="1.0" encoding="utf-8"?>
<ds:datastoreItem xmlns:ds="http://schemas.openxmlformats.org/officeDocument/2006/customXml" ds:itemID="{5B2FDEFB-4B07-4518-960F-3F8B24EFA3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9c640d-d02e-4c79-bbfb-8c930a9ce0bf"/>
    <ds:schemaRef ds:uri="56d6fb89-80fc-4ef6-a2c7-2656d79cf92a"/>
    <ds:schemaRef ds:uri="0e56c044-f2f6-4825-ae61-b726c90d87f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5fae8262-b78e-4366-8929-a5d6aac95320}" enabled="1" method="Standard" siteId="{cf36141c-ddd7-45a7-b073-111f66d0b30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Avanade Luminous PPT Template July 2017</Template>
  <TotalTime>0</TotalTime>
  <Words>1203</Words>
  <Application>Microsoft Office PowerPoint</Application>
  <PresentationFormat>Widescreen</PresentationFormat>
  <Paragraphs>235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Arial</vt:lpstr>
      <vt:lpstr>Segoe UI Light</vt:lpstr>
      <vt:lpstr>Segoe UI</vt:lpstr>
      <vt:lpstr>Avanade Glow CV</vt:lpstr>
      <vt:lpstr>Title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Minhas Dari CV</dc:title>
  <dc:subject/>
  <dc:creator/>
  <cp:keywords>Marketing; template</cp:keywords>
  <dc:description/>
  <cp:lastModifiedBy/>
  <cp:revision>264</cp:revision>
  <dcterms:created xsi:type="dcterms:W3CDTF">2017-10-09T12:57:56Z</dcterms:created>
  <dcterms:modified xsi:type="dcterms:W3CDTF">2023-03-28T04:27:22Z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0x0101006F5732058B5ED94FA6DDD7550C6FE878</vt:lpwstr>
  </property>
  <property fmtid="{D5CDD505-2E9C-101B-9397-08002B2CF9AE}" pid="3" name="TaxKeyword">
    <vt:lpwstr>3952;#Marketing|a8db7f1f-4e10-4541-bdd0-a3869d2e889d;#1248;#template|13534e7b-c5b9-41af-80a6-052a997c4030</vt:lpwstr>
  </property>
  <property fmtid="{D5CDD505-2E9C-101B-9397-08002B2CF9AE}" pid="4" name="K_A_Industry">
    <vt:lpwstr/>
  </property>
  <property fmtid="{D5CDD505-2E9C-101B-9397-08002B2CF9AE}" pid="5" name="K_A_DocumentAcceptableUse">
    <vt:lpwstr>5463;#No Restrictions|28bfd3f8-777c-479a-9570-fd6993dcebc7</vt:lpwstr>
  </property>
  <property fmtid="{D5CDD505-2E9C-101B-9397-08002B2CF9AE}" pid="6" name="K_A_Operating Group">
    <vt:lpwstr/>
  </property>
  <property fmtid="{D5CDD505-2E9C-101B-9397-08002B2CF9AE}" pid="7" name="K_A_Talent Community">
    <vt:lpwstr>5591;#Marketing|7c03d3a9-99ae-455b-8aec-66df06c319eb</vt:lpwstr>
  </property>
  <property fmtid="{D5CDD505-2E9C-101B-9397-08002B2CF9AE}" pid="8" name="K_A_Offering">
    <vt:lpwstr/>
  </property>
  <property fmtid="{D5CDD505-2E9C-101B-9397-08002B2CF9AE}" pid="9" name="K_A_Market_Unit_Portfolio">
    <vt:lpwstr>3190;#N/A- Not Applicable|0e36607a-4796-4f4e-bde1-652abdf19e5c</vt:lpwstr>
  </property>
  <property fmtid="{D5CDD505-2E9C-101B-9397-08002B2CF9AE}" pid="10" name="K_A_Asset Type">
    <vt:lpwstr/>
  </property>
  <property fmtid="{D5CDD505-2E9C-101B-9397-08002B2CF9AE}" pid="11" name="K_A_Market Unit">
    <vt:lpwstr/>
  </property>
  <property fmtid="{D5CDD505-2E9C-101B-9397-08002B2CF9AE}" pid="12" name="K_A_Sub_Offerings">
    <vt:lpwstr/>
  </property>
  <property fmtid="{D5CDD505-2E9C-101B-9397-08002B2CF9AE}" pid="13" name="K_A_AMP_BusinessFunction">
    <vt:lpwstr/>
  </property>
  <property fmtid="{D5CDD505-2E9C-101B-9397-08002B2CF9AE}" pid="14" name="bb61b19362a04c4dabb125d63e0bde14">
    <vt:lpwstr/>
  </property>
  <property fmtid="{D5CDD505-2E9C-101B-9397-08002B2CF9AE}" pid="15" name="i1b72d3e0121427caf4dcfceb8b8a873">
    <vt:lpwstr/>
  </property>
  <property fmtid="{D5CDD505-2E9C-101B-9397-08002B2CF9AE}" pid="16" name="_docset_NoMedatataSyncRequired">
    <vt:lpwstr>False</vt:lpwstr>
  </property>
  <property fmtid="{D5CDD505-2E9C-101B-9397-08002B2CF9AE}" pid="17" name="MSIP_Label_5fae8262-b78e-4366-8929-a5d6aac95320_Enabled">
    <vt:lpwstr>true</vt:lpwstr>
  </property>
  <property fmtid="{D5CDD505-2E9C-101B-9397-08002B2CF9AE}" pid="18" name="MSIP_Label_5fae8262-b78e-4366-8929-a5d6aac95320_SetDate">
    <vt:lpwstr>2021-05-18T23:51:58Z</vt:lpwstr>
  </property>
  <property fmtid="{D5CDD505-2E9C-101B-9397-08002B2CF9AE}" pid="19" name="MSIP_Label_5fae8262-b78e-4366-8929-a5d6aac95320_Method">
    <vt:lpwstr>Standard</vt:lpwstr>
  </property>
  <property fmtid="{D5CDD505-2E9C-101B-9397-08002B2CF9AE}" pid="20" name="MSIP_Label_5fae8262-b78e-4366-8929-a5d6aac95320_Name">
    <vt:lpwstr>5fae8262-b78e-4366-8929-a5d6aac95320</vt:lpwstr>
  </property>
  <property fmtid="{D5CDD505-2E9C-101B-9397-08002B2CF9AE}" pid="21" name="MSIP_Label_5fae8262-b78e-4366-8929-a5d6aac95320_SiteId">
    <vt:lpwstr>cf36141c-ddd7-45a7-b073-111f66d0b30c</vt:lpwstr>
  </property>
  <property fmtid="{D5CDD505-2E9C-101B-9397-08002B2CF9AE}" pid="22" name="MSIP_Label_5fae8262-b78e-4366-8929-a5d6aac95320_ActionId">
    <vt:lpwstr>e5d6445d-2343-4b55-992d-2b46673234ba</vt:lpwstr>
  </property>
  <property fmtid="{D5CDD505-2E9C-101B-9397-08002B2CF9AE}" pid="23" name="MSIP_Label_5fae8262-b78e-4366-8929-a5d6aac95320_ContentBits">
    <vt:lpwstr>0</vt:lpwstr>
  </property>
</Properties>
</file>

<file path=docProps/thumbnail.jpeg>
</file>